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17"/>
  </p:notesMasterIdLst>
  <p:handoutMasterIdLst>
    <p:handoutMasterId r:id="rId18"/>
  </p:handout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60" r:id="rId15"/>
    <p:sldId id="261"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6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6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2B8B7BC-4473-4ABC-B2FA-FA0455278C8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B7E0016-62F7-4097-AB6A-3233EB9633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C6A68E62-C6A1-4BAB-8141-A116ACD2747E}" type="slidenum">
              <a:rPr lang="en-US"/>
              <a:pPr/>
              <a:t>1</a:t>
            </a:fld>
            <a:endParaRPr 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BB72C11A-7F36-4058-814D-E9C8F5FE2737}" type="slidenum">
              <a:rPr lang="en-US"/>
              <a:pPr/>
              <a:t>10</a:t>
            </a:fld>
            <a:endParaRPr 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7FC6D42-852C-4117-BDC5-C0CBB27DB284}" type="slidenum">
              <a:rPr lang="en-US"/>
              <a:pPr/>
              <a:t>11</a:t>
            </a:fld>
            <a:endParaRPr 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D87EDC9-7E1A-479F-A299-ABC36D907C70}" type="slidenum">
              <a:rPr lang="en-US"/>
              <a:pPr/>
              <a:t>12</a:t>
            </a:fld>
            <a:endParaRPr 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AD70352-78AD-45EC-A8DC-11BFAABD14AB}" type="slidenum">
              <a:rPr lang="en-US"/>
              <a:pPr/>
              <a:t>13</a:t>
            </a:fld>
            <a:endParaRPr 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0E27E5C-6E8D-45F6-892C-3CBEFB9F9BB5}" type="slidenum">
              <a:rPr lang="en-US"/>
              <a:pPr/>
              <a:t>14</a:t>
            </a:fld>
            <a:endParaRPr 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AB4A6F5-7A47-42A0-B58D-1E18EFF70454}" type="slidenum">
              <a:rPr lang="en-US"/>
              <a:pPr/>
              <a:t>15</a:t>
            </a:fld>
            <a:endParaRPr 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09EDF5D-149D-4BDF-BC94-C4A218343268}" type="slidenum">
              <a:rPr lang="en-US"/>
              <a:pPr/>
              <a:t>2</a:t>
            </a:fld>
            <a:endParaRPr 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B87EF38-0B5A-4EF6-AB81-CCA0A7491780}" type="slidenum">
              <a:rPr lang="en-US"/>
              <a:pPr/>
              <a:t>3</a:t>
            </a:fld>
            <a:endParaRPr 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3052115-6D9C-4279-80F7-7BBDFA163F8E}" type="slidenum">
              <a:rPr lang="en-US"/>
              <a:pPr/>
              <a:t>4</a:t>
            </a:fld>
            <a:endParaRPr 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dirty="0" smtClean="0"/>
              <a:t>Make sure that</a:t>
            </a:r>
            <a:r>
              <a:rPr lang="en-US" baseline="0" dirty="0" smtClean="0"/>
              <a:t> the niche you go into has adequate demand to justify entering the market. Use the </a:t>
            </a:r>
            <a:r>
              <a:rPr lang="en-US" baseline="0" dirty="0" err="1" smtClean="0"/>
              <a:t>google</a:t>
            </a:r>
            <a:r>
              <a:rPr lang="en-US" baseline="0" dirty="0" smtClean="0"/>
              <a:t> keyword tool to do some keyword analysis.</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1C25A02D-86F2-410F-8349-09EBDEB4C555}" type="slidenum">
              <a:rPr lang="en-US"/>
              <a:pPr/>
              <a:t>5</a:t>
            </a:fld>
            <a:endParaRPr 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02D2499-0C28-48FB-99AE-18B5768DA858}" type="slidenum">
              <a:rPr lang="en-US"/>
              <a:pPr/>
              <a:t>6</a:t>
            </a:fld>
            <a:endParaRPr 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smtClean="0"/>
              <a:t>I highly recommend using the Word Press software for your Web site. The</a:t>
            </a:r>
            <a:r>
              <a:rPr lang="en-US" baseline="0" dirty="0" smtClean="0"/>
              <a:t> software is free and is fairly easy to install. The software allows you to chose from thousands of free templates that are available online so you do not necessarily have to hire a web designer if you go this route. Also, Word Press is user friendly and there are many </a:t>
            </a:r>
            <a:r>
              <a:rPr lang="en-US" baseline="0" dirty="0" err="1" smtClean="0"/>
              <a:t>plugins</a:t>
            </a:r>
            <a:r>
              <a:rPr lang="en-US" baseline="0" dirty="0" smtClean="0"/>
              <a:t> available for free that allow you to make your Web site better. I personally use Word Press and highly recommend the platform for your consideration.</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F5C58AD-6E93-406E-818A-A02618B6EF13}" type="slidenum">
              <a:rPr lang="en-US"/>
              <a:pPr/>
              <a:t>7</a:t>
            </a:fld>
            <a:endParaRPr 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A20C6C9-DF48-4769-8198-0213F1D301A9}" type="slidenum">
              <a:rPr lang="en-US"/>
              <a:pPr/>
              <a:t>8</a:t>
            </a:fld>
            <a:endParaRPr 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D57226F-554C-4172-962F-B967EB8FB3AA}" type="slidenum">
              <a:rPr lang="en-US"/>
              <a:pPr/>
              <a:t>9</a:t>
            </a:fld>
            <a:endParaRPr 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defRPr/>
              </a:pPr>
              <a:endParaRPr lang="en-US"/>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charset="0"/>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grpSp>
      <p:sp>
        <p:nvSpPr>
          <p:cNvPr id="69634"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69644"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EEA3DF3E-7D8E-4F43-B590-2F6BBD54E52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C27F448D-E4B0-4442-AC63-C5512DA053A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4FCBAF2F-E55B-4EE5-92F5-154DA5E3C7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52DCC18B-75A9-4F38-AD55-CB3DD2FA59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541674D-2D9E-42CA-B7C0-D88011CCF76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B891B6BA-5708-44E0-9293-9217F733DAB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8A7CE991-E7A8-4062-918A-6EFD2BE2EB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F1B5136F-65EE-4EA2-8EBB-DF709ACEB5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84445FFE-A4D8-4181-9AF4-A5349135AE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1FEF9237-E966-4B0A-9499-F54414FCED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63187BF6-6031-47CB-83B2-7B1C077D554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charset="0"/>
            </a:endParaRPr>
          </a:p>
        </p:txBody>
      </p:sp>
      <p:sp>
        <p:nvSpPr>
          <p:cNvPr id="68611"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n-US"/>
          </a:p>
        </p:txBody>
      </p:sp>
      <p:sp>
        <p:nvSpPr>
          <p:cNvPr id="68615"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vl1pPr>
          </a:lstStyle>
          <a:p>
            <a:pPr>
              <a:defRPr/>
            </a:pPr>
            <a:endParaRPr lang="en-US"/>
          </a:p>
        </p:txBody>
      </p:sp>
      <p:sp>
        <p:nvSpPr>
          <p:cNvPr id="68616"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F83C6F2F-E42A-4F7A-A976-4621421AAA7A}" type="slidenum">
              <a:rPr lang="en-US"/>
              <a:pPr>
                <a:defRPr/>
              </a:pPr>
              <a:t>‹#›</a:t>
            </a:fld>
            <a:endParaRPr lang="en-US"/>
          </a:p>
        </p:txBody>
      </p:sp>
      <p:sp>
        <p:nvSpPr>
          <p:cNvPr id="68617"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68618"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15"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avidjcastle.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Info@DavidJCastle.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learnmagictrick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davidjcastle.com/" TargetMode="External"/><Relationship Id="rId4" Type="http://schemas.openxmlformats.org/officeDocument/2006/relationships/hyperlink" Target="http://www.michiganmagician.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amesecur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earnmagictricks.org/ebook3487/SEOElite_FoolProof_Guide-a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4400" b="1" smtClean="0"/>
              <a:t>Earn Six Figures Online</a:t>
            </a:r>
          </a:p>
        </p:txBody>
      </p:sp>
      <p:sp>
        <p:nvSpPr>
          <p:cNvPr id="3075" name="Rectangle 3"/>
          <p:cNvSpPr>
            <a:spLocks noGrp="1" noChangeArrowheads="1"/>
          </p:cNvSpPr>
          <p:nvPr>
            <p:ph type="subTitle" idx="1"/>
          </p:nvPr>
        </p:nvSpPr>
        <p:spPr>
          <a:xfrm>
            <a:off x="1371600" y="3886200"/>
            <a:ext cx="6400800" cy="2590800"/>
          </a:xfrm>
        </p:spPr>
        <p:txBody>
          <a:bodyPr/>
          <a:lstStyle/>
          <a:p>
            <a:pPr eaLnBrk="1" hangingPunct="1"/>
            <a:r>
              <a:rPr lang="en-US" sz="2800" dirty="0" smtClean="0"/>
              <a:t>By:</a:t>
            </a:r>
          </a:p>
          <a:p>
            <a:pPr eaLnBrk="1" hangingPunct="1"/>
            <a:r>
              <a:rPr lang="en-US" sz="2800" dirty="0" smtClean="0"/>
              <a:t>Dr. David </a:t>
            </a:r>
            <a:r>
              <a:rPr lang="en-US" sz="2800" dirty="0" smtClean="0"/>
              <a:t>J. Castle, President</a:t>
            </a:r>
          </a:p>
          <a:p>
            <a:pPr eaLnBrk="1" hangingPunct="1"/>
            <a:r>
              <a:rPr lang="en-US" sz="2800" dirty="0" smtClean="0"/>
              <a:t>DJC Marketing, LLC.</a:t>
            </a:r>
          </a:p>
          <a:p>
            <a:pPr eaLnBrk="1" hangingPunct="1"/>
            <a:r>
              <a:rPr lang="en-US" sz="2800" dirty="0" smtClean="0"/>
              <a:t>http://www.DavidJCastle.com</a:t>
            </a:r>
            <a:endParaRPr lang="en-US" sz="2800" dirty="0" smtClean="0"/>
          </a:p>
          <a:p>
            <a:pPr eaLnBrk="1" hangingPunct="1"/>
            <a:endParaRPr lang="en-US" sz="2800" dirty="0" smtClean="0"/>
          </a:p>
          <a:p>
            <a:pPr eaLnBrk="1" hangingPunct="1"/>
            <a:endParaRPr lang="en-US" sz="2000" dirty="0" smtClean="0"/>
          </a:p>
          <a:p>
            <a:pPr eaLnBrk="1" hangingPunct="1"/>
            <a:endParaRPr lang="en-US" sz="2000" dirty="0" smtClean="0"/>
          </a:p>
          <a:p>
            <a:pPr eaLnBrk="1" hangingPunct="1"/>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7</a:t>
            </a:r>
          </a:p>
        </p:txBody>
      </p:sp>
      <p:sp>
        <p:nvSpPr>
          <p:cNvPr id="12291" name="Rectangle 3"/>
          <p:cNvSpPr>
            <a:spLocks noGrp="1" noChangeArrowheads="1"/>
          </p:cNvSpPr>
          <p:nvPr>
            <p:ph type="body" idx="1"/>
          </p:nvPr>
        </p:nvSpPr>
        <p:spPr/>
        <p:txBody>
          <a:bodyPr/>
          <a:lstStyle/>
          <a:p>
            <a:pPr eaLnBrk="1" hangingPunct="1"/>
            <a:r>
              <a:rPr lang="en-US" dirty="0" smtClean="0"/>
              <a:t>Make sure you do regular maintenance on your business to keep it running smoothly.</a:t>
            </a:r>
          </a:p>
          <a:p>
            <a:pPr eaLnBrk="1" hangingPunct="1"/>
            <a:r>
              <a:rPr lang="en-US" dirty="0" smtClean="0"/>
              <a:t>Back-Up important </a:t>
            </a:r>
            <a:r>
              <a:rPr lang="en-US" dirty="0" smtClean="0"/>
              <a:t>information regularly (some web hosts will do this for you)</a:t>
            </a: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8</a:t>
            </a:r>
          </a:p>
        </p:txBody>
      </p:sp>
      <p:sp>
        <p:nvSpPr>
          <p:cNvPr id="13315" name="Rectangle 3"/>
          <p:cNvSpPr>
            <a:spLocks noGrp="1" noChangeArrowheads="1"/>
          </p:cNvSpPr>
          <p:nvPr>
            <p:ph type="body" idx="1"/>
          </p:nvPr>
        </p:nvSpPr>
        <p:spPr/>
        <p:txBody>
          <a:bodyPr/>
          <a:lstStyle/>
          <a:p>
            <a:pPr eaLnBrk="1" hangingPunct="1"/>
            <a:r>
              <a:rPr lang="en-US" smtClean="0"/>
              <a:t>Consider forming an LLC/INC. for legal protection.</a:t>
            </a:r>
          </a:p>
          <a:p>
            <a:pPr eaLnBrk="1" hangingPunct="1"/>
            <a:r>
              <a:rPr lang="en-US" smtClean="0"/>
              <a:t>Consider opening up a separate account for your business (e.g., Charter One)</a:t>
            </a:r>
          </a:p>
          <a:p>
            <a:pPr eaLnBrk="1" hangingPunct="1"/>
            <a:r>
              <a:rPr lang="en-US" smtClean="0"/>
              <a:t>Keep records separate from personal stuff (maintain good records)</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9</a:t>
            </a:r>
          </a:p>
        </p:txBody>
      </p:sp>
      <p:sp>
        <p:nvSpPr>
          <p:cNvPr id="14339" name="Rectangle 3"/>
          <p:cNvSpPr>
            <a:spLocks noGrp="1" noChangeArrowheads="1"/>
          </p:cNvSpPr>
          <p:nvPr>
            <p:ph type="body" idx="1"/>
          </p:nvPr>
        </p:nvSpPr>
        <p:spPr/>
        <p:txBody>
          <a:bodyPr/>
          <a:lstStyle/>
          <a:p>
            <a:pPr eaLnBrk="1" hangingPunct="1"/>
            <a:r>
              <a:rPr lang="en-US" smtClean="0"/>
              <a:t>Always Look For New Opportunities for Your Business To Expand and Become More Successful!</a:t>
            </a:r>
          </a:p>
          <a:p>
            <a:pPr eaLnBrk="1" hangingPunct="1"/>
            <a:r>
              <a:rPr lang="en-US" smtClean="0"/>
              <a:t>Don’t be afraid to try New Things and always remember (Test and Track)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10</a:t>
            </a:r>
          </a:p>
        </p:txBody>
      </p:sp>
      <p:sp>
        <p:nvSpPr>
          <p:cNvPr id="15363" name="Rectangle 3"/>
          <p:cNvSpPr>
            <a:spLocks noGrp="1" noChangeArrowheads="1"/>
          </p:cNvSpPr>
          <p:nvPr>
            <p:ph type="body" idx="1"/>
          </p:nvPr>
        </p:nvSpPr>
        <p:spPr/>
        <p:txBody>
          <a:bodyPr/>
          <a:lstStyle/>
          <a:p>
            <a:pPr eaLnBrk="1" hangingPunct="1"/>
            <a:r>
              <a:rPr lang="en-US" sz="4800" smtClean="0"/>
              <a:t>Go Out There And Make Some Money!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Questions &amp; Answers</a:t>
            </a:r>
          </a:p>
        </p:txBody>
      </p:sp>
      <p:sp>
        <p:nvSpPr>
          <p:cNvPr id="16387" name="Rectangle 3"/>
          <p:cNvSpPr>
            <a:spLocks noGrp="1" noChangeArrowheads="1"/>
          </p:cNvSpPr>
          <p:nvPr>
            <p:ph type="body" idx="1"/>
          </p:nvPr>
        </p:nvSpPr>
        <p:spPr/>
        <p:txBody>
          <a:bodyPr/>
          <a:lstStyle/>
          <a:p>
            <a:pPr eaLnBrk="1" hangingPunct="1"/>
            <a:r>
              <a:rPr lang="en-US" sz="3600" smtClean="0"/>
              <a:t>Does Anyone Have a Question?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Thank You</a:t>
            </a:r>
          </a:p>
        </p:txBody>
      </p:sp>
      <p:sp>
        <p:nvSpPr>
          <p:cNvPr id="17411" name="Rectangle 3"/>
          <p:cNvSpPr>
            <a:spLocks noGrp="1" noChangeArrowheads="1"/>
          </p:cNvSpPr>
          <p:nvPr>
            <p:ph type="body" idx="1"/>
          </p:nvPr>
        </p:nvSpPr>
        <p:spPr/>
        <p:txBody>
          <a:bodyPr/>
          <a:lstStyle/>
          <a:p>
            <a:pPr eaLnBrk="1" hangingPunct="1"/>
            <a:r>
              <a:rPr lang="en-US" dirty="0" smtClean="0"/>
              <a:t>I am available as a mentor/consultant to help you achieve your goals.</a:t>
            </a:r>
          </a:p>
          <a:p>
            <a:pPr eaLnBrk="1" hangingPunct="1">
              <a:buFont typeface="Wingdings" pitchFamily="2" charset="2"/>
              <a:buNone/>
            </a:pPr>
            <a:endParaRPr lang="en-US" sz="2800" dirty="0" smtClean="0"/>
          </a:p>
          <a:p>
            <a:pPr algn="ctr" eaLnBrk="1" hangingPunct="1">
              <a:buFont typeface="Wingdings" pitchFamily="2" charset="2"/>
              <a:buNone/>
            </a:pPr>
            <a:r>
              <a:rPr lang="en-US" sz="2400" dirty="0" smtClean="0"/>
              <a:t>DJC Marketing, LLC.</a:t>
            </a:r>
          </a:p>
          <a:p>
            <a:pPr algn="ctr" eaLnBrk="1" hangingPunct="1">
              <a:buFont typeface="Wingdings" pitchFamily="2" charset="2"/>
              <a:buNone/>
            </a:pPr>
            <a:r>
              <a:rPr lang="en-US" sz="2400" dirty="0" smtClean="0"/>
              <a:t>Dr. David J. Castle, Ph.D.</a:t>
            </a:r>
            <a:endParaRPr lang="en-US" sz="2400" dirty="0" smtClean="0"/>
          </a:p>
          <a:p>
            <a:pPr algn="ctr" eaLnBrk="1" hangingPunct="1">
              <a:buFont typeface="Wingdings" pitchFamily="2" charset="2"/>
              <a:buNone/>
            </a:pPr>
            <a:r>
              <a:rPr lang="en-US" sz="2400" dirty="0" smtClean="0">
                <a:hlinkClick r:id="rId3"/>
              </a:rPr>
              <a:t>www.DavidJCastle.com</a:t>
            </a:r>
            <a:endParaRPr lang="en-US" sz="2400" dirty="0" smtClean="0"/>
          </a:p>
          <a:p>
            <a:pPr algn="ctr" eaLnBrk="1" hangingPunct="1">
              <a:buFont typeface="Wingdings" pitchFamily="2" charset="2"/>
              <a:buNone/>
            </a:pPr>
            <a:r>
              <a:rPr lang="en-US" sz="2400" dirty="0" smtClean="0">
                <a:hlinkClick r:id="rId4"/>
              </a:rPr>
              <a:t>Info@DavidJCastle.com</a:t>
            </a:r>
            <a:endParaRPr lang="en-US" sz="2400" dirty="0" smtClean="0"/>
          </a:p>
          <a:p>
            <a:pPr algn="ctr" eaLnBrk="1" hangingPunct="1">
              <a:buFont typeface="Wingdings" pitchFamily="2" charset="2"/>
              <a:buNone/>
            </a:pPr>
            <a:endParaRPr lang="en-US" sz="2400" dirty="0" smtClean="0"/>
          </a:p>
          <a:p>
            <a:pPr algn="ctr" eaLnBrk="1" hangingPunct="1">
              <a:buFont typeface="Wingdings" pitchFamily="2" charset="2"/>
              <a:buNone/>
            </a:pPr>
            <a:r>
              <a:rPr lang="en-US" sz="2400" dirty="0" smtClean="0"/>
              <a:t>Check out my course here:</a:t>
            </a:r>
          </a:p>
          <a:p>
            <a:pPr algn="ctr" eaLnBrk="1" hangingPunct="1">
              <a:buFont typeface="Wingdings" pitchFamily="2" charset="2"/>
              <a:buNone/>
            </a:pPr>
            <a:r>
              <a:rPr lang="en-US" sz="2400" dirty="0" smtClean="0"/>
              <a:t>http://www.startwebsitebusiness.com</a:t>
            </a:r>
            <a:endParaRPr lang="en-US" sz="2400" dirty="0" smtClean="0"/>
          </a:p>
          <a:p>
            <a:pPr algn="ctr" eaLnBrk="1" hangingPunct="1">
              <a:buFont typeface="Wingdings" pitchFamily="2" charset="2"/>
              <a:buNone/>
            </a:pPr>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Who is </a:t>
            </a:r>
            <a:r>
              <a:rPr lang="en-US" dirty="0" smtClean="0"/>
              <a:t>Dr. David </a:t>
            </a:r>
            <a:r>
              <a:rPr lang="en-US" dirty="0" smtClean="0"/>
              <a:t>J. Castle?</a:t>
            </a:r>
          </a:p>
        </p:txBody>
      </p:sp>
      <p:sp>
        <p:nvSpPr>
          <p:cNvPr id="4099" name="Rectangle 3"/>
          <p:cNvSpPr>
            <a:spLocks noGrp="1" noChangeArrowheads="1"/>
          </p:cNvSpPr>
          <p:nvPr>
            <p:ph type="body" idx="1"/>
          </p:nvPr>
        </p:nvSpPr>
        <p:spPr/>
        <p:txBody>
          <a:bodyPr/>
          <a:lstStyle/>
          <a:p>
            <a:pPr eaLnBrk="1" hangingPunct="1">
              <a:lnSpc>
                <a:spcPct val="90000"/>
              </a:lnSpc>
            </a:pPr>
            <a:r>
              <a:rPr lang="en-US" sz="2400" dirty="0" smtClean="0"/>
              <a:t>Entrepreneur – Own 2 Companies</a:t>
            </a:r>
          </a:p>
          <a:p>
            <a:pPr eaLnBrk="1" hangingPunct="1">
              <a:lnSpc>
                <a:spcPct val="90000"/>
              </a:lnSpc>
            </a:pPr>
            <a:r>
              <a:rPr lang="en-US" sz="2400" dirty="0" smtClean="0"/>
              <a:t>Received both an MBA and BS from Oakland University</a:t>
            </a:r>
          </a:p>
          <a:p>
            <a:pPr eaLnBrk="1" hangingPunct="1">
              <a:lnSpc>
                <a:spcPct val="90000"/>
              </a:lnSpc>
            </a:pPr>
            <a:r>
              <a:rPr lang="en-US" sz="2400" dirty="0" smtClean="0"/>
              <a:t>Received a Ph.D. at </a:t>
            </a:r>
            <a:r>
              <a:rPr lang="en-US" sz="2400" dirty="0" err="1" smtClean="0"/>
              <a:t>Northcentral</a:t>
            </a:r>
            <a:r>
              <a:rPr lang="en-US" sz="2400" dirty="0" smtClean="0"/>
              <a:t> University</a:t>
            </a:r>
          </a:p>
          <a:p>
            <a:pPr eaLnBrk="1" hangingPunct="1">
              <a:lnSpc>
                <a:spcPct val="90000"/>
              </a:lnSpc>
            </a:pPr>
            <a:r>
              <a:rPr lang="en-US" sz="2400" dirty="0" smtClean="0"/>
              <a:t>Teach online at several schools</a:t>
            </a:r>
          </a:p>
          <a:p>
            <a:pPr eaLnBrk="1" hangingPunct="1">
              <a:lnSpc>
                <a:spcPct val="90000"/>
              </a:lnSpc>
            </a:pPr>
            <a:r>
              <a:rPr lang="en-US" sz="2400" dirty="0" smtClean="0"/>
              <a:t>Own </a:t>
            </a:r>
            <a:r>
              <a:rPr lang="en-US" sz="2400" dirty="0" smtClean="0"/>
              <a:t>and Operate </a:t>
            </a:r>
            <a:r>
              <a:rPr lang="en-US" sz="2400" dirty="0" smtClean="0">
                <a:hlinkClick r:id="rId3"/>
              </a:rPr>
              <a:t>www.LearnMagicTricks.org</a:t>
            </a:r>
            <a:endParaRPr lang="en-US" sz="2400" dirty="0" smtClean="0"/>
          </a:p>
          <a:p>
            <a:pPr eaLnBrk="1" hangingPunct="1">
              <a:lnSpc>
                <a:spcPct val="90000"/>
              </a:lnSpc>
            </a:pPr>
            <a:r>
              <a:rPr lang="en-US" sz="2400" dirty="0" smtClean="0"/>
              <a:t>Professional Magician </a:t>
            </a:r>
            <a:r>
              <a:rPr lang="en-US" sz="2400" dirty="0" smtClean="0">
                <a:hlinkClick r:id="rId4"/>
              </a:rPr>
              <a:t>www.MichiganMagician.com</a:t>
            </a:r>
            <a:endParaRPr lang="en-US" sz="2400" dirty="0" smtClean="0"/>
          </a:p>
          <a:p>
            <a:pPr eaLnBrk="1" hangingPunct="1">
              <a:lnSpc>
                <a:spcPct val="90000"/>
              </a:lnSpc>
            </a:pPr>
            <a:r>
              <a:rPr lang="en-US" sz="2400" dirty="0" smtClean="0"/>
              <a:t>Marketing </a:t>
            </a:r>
            <a:r>
              <a:rPr lang="en-US" sz="2400" dirty="0" smtClean="0"/>
              <a:t>Consultant </a:t>
            </a:r>
            <a:r>
              <a:rPr lang="en-US" sz="2400" dirty="0" smtClean="0">
                <a:hlinkClick r:id="rId5"/>
              </a:rPr>
              <a:t>www.DavidJCastle.com</a:t>
            </a:r>
            <a:endParaRPr lang="en-US" sz="2400" dirty="0" smtClean="0"/>
          </a:p>
          <a:p>
            <a:pPr eaLnBrk="1" hangingPunct="1">
              <a:lnSpc>
                <a:spcPct val="90000"/>
              </a:lnSpc>
              <a:buNone/>
            </a:pPr>
            <a:endParaRPr lang="en-US" sz="2400" dirty="0" smtClean="0"/>
          </a:p>
          <a:p>
            <a:pPr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LearnMagicTricks.org</a:t>
            </a:r>
            <a:br>
              <a:rPr lang="en-US" smtClean="0"/>
            </a:br>
            <a:r>
              <a:rPr lang="en-US" smtClean="0"/>
              <a:t>Success Story</a:t>
            </a:r>
          </a:p>
        </p:txBody>
      </p:sp>
      <p:sp>
        <p:nvSpPr>
          <p:cNvPr id="5123" name="Rectangle 3"/>
          <p:cNvSpPr>
            <a:spLocks noGrp="1" noChangeArrowheads="1"/>
          </p:cNvSpPr>
          <p:nvPr>
            <p:ph type="body" idx="1"/>
          </p:nvPr>
        </p:nvSpPr>
        <p:spPr/>
        <p:txBody>
          <a:bodyPr/>
          <a:lstStyle/>
          <a:p>
            <a:pPr eaLnBrk="1" hangingPunct="1">
              <a:lnSpc>
                <a:spcPct val="90000"/>
              </a:lnSpc>
            </a:pPr>
            <a:r>
              <a:rPr lang="en-US" sz="2800" dirty="0" smtClean="0"/>
              <a:t>Created LearnMagicTricks.org 8/26/06</a:t>
            </a:r>
          </a:p>
          <a:p>
            <a:pPr eaLnBrk="1" hangingPunct="1">
              <a:lnSpc>
                <a:spcPct val="90000"/>
              </a:lnSpc>
            </a:pPr>
            <a:r>
              <a:rPr lang="en-US" sz="2800" dirty="0" smtClean="0"/>
              <a:t>June 2007 (Website Averaged 10,000 Visits and 50,000-100,000 page views Each Day!)</a:t>
            </a:r>
          </a:p>
          <a:p>
            <a:pPr eaLnBrk="1" hangingPunct="1">
              <a:lnSpc>
                <a:spcPct val="90000"/>
              </a:lnSpc>
            </a:pPr>
            <a:r>
              <a:rPr lang="en-US" sz="2800" dirty="0" smtClean="0"/>
              <a:t>March 2007 (Website Earned Over $5,000 from Google </a:t>
            </a:r>
            <a:r>
              <a:rPr lang="en-US" sz="2800" dirty="0" err="1" smtClean="0"/>
              <a:t>Adsense</a:t>
            </a:r>
            <a:r>
              <a:rPr lang="en-US" sz="2800" dirty="0" smtClean="0"/>
              <a:t> Program)</a:t>
            </a:r>
          </a:p>
          <a:p>
            <a:pPr eaLnBrk="1" hangingPunct="1">
              <a:lnSpc>
                <a:spcPct val="90000"/>
              </a:lnSpc>
            </a:pPr>
            <a:r>
              <a:rPr lang="en-US" sz="2800" dirty="0" smtClean="0"/>
              <a:t>Presently, this Website Averages About </a:t>
            </a:r>
            <a:r>
              <a:rPr lang="en-US" sz="2800" dirty="0" smtClean="0"/>
              <a:t>100 </a:t>
            </a:r>
            <a:r>
              <a:rPr lang="en-US" sz="2800" dirty="0" smtClean="0"/>
              <a:t>Opt In Sign Ups Each Day!</a:t>
            </a:r>
          </a:p>
          <a:p>
            <a:pPr eaLnBrk="1" hangingPunct="1">
              <a:lnSpc>
                <a:spcPct val="90000"/>
              </a:lnSpc>
            </a:pPr>
            <a:r>
              <a:rPr lang="en-US" sz="2800" dirty="0" smtClean="0"/>
              <a:t>Thousands of Dollars have been Earned from Selling Products to Our Customers.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1</a:t>
            </a:r>
          </a:p>
        </p:txBody>
      </p:sp>
      <p:sp>
        <p:nvSpPr>
          <p:cNvPr id="6147" name="Rectangle 3"/>
          <p:cNvSpPr>
            <a:spLocks noGrp="1" noChangeArrowheads="1"/>
          </p:cNvSpPr>
          <p:nvPr>
            <p:ph type="body" idx="1"/>
          </p:nvPr>
        </p:nvSpPr>
        <p:spPr/>
        <p:txBody>
          <a:bodyPr/>
          <a:lstStyle/>
          <a:p>
            <a:pPr eaLnBrk="1" hangingPunct="1">
              <a:lnSpc>
                <a:spcPct val="90000"/>
              </a:lnSpc>
            </a:pPr>
            <a:r>
              <a:rPr lang="en-US" sz="2800" smtClean="0"/>
              <a:t>What are you interested in?</a:t>
            </a:r>
          </a:p>
          <a:p>
            <a:pPr eaLnBrk="1" hangingPunct="1">
              <a:lnSpc>
                <a:spcPct val="90000"/>
              </a:lnSpc>
            </a:pPr>
            <a:endParaRPr lang="en-US" sz="2800" smtClean="0"/>
          </a:p>
          <a:p>
            <a:pPr eaLnBrk="1" hangingPunct="1">
              <a:lnSpc>
                <a:spcPct val="90000"/>
              </a:lnSpc>
            </a:pPr>
            <a:r>
              <a:rPr lang="en-US" sz="2800" smtClean="0"/>
              <a:t>For example, if you like cars, you might want to make a website on vintage cars.</a:t>
            </a:r>
          </a:p>
          <a:p>
            <a:pPr eaLnBrk="1" hangingPunct="1">
              <a:lnSpc>
                <a:spcPct val="90000"/>
              </a:lnSpc>
            </a:pPr>
            <a:endParaRPr lang="en-US" sz="2800" smtClean="0"/>
          </a:p>
          <a:p>
            <a:pPr eaLnBrk="1" hangingPunct="1">
              <a:lnSpc>
                <a:spcPct val="90000"/>
              </a:lnSpc>
            </a:pPr>
            <a:r>
              <a:rPr lang="en-US" sz="2800" smtClean="0"/>
              <a:t>It is important that you come up with several different topics and then go through the process of elimination and choose the one that interests you most.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2</a:t>
            </a:r>
          </a:p>
        </p:txBody>
      </p:sp>
      <p:sp>
        <p:nvSpPr>
          <p:cNvPr id="7171" name="Rectangle 3"/>
          <p:cNvSpPr>
            <a:spLocks noGrp="1" noChangeArrowheads="1"/>
          </p:cNvSpPr>
          <p:nvPr>
            <p:ph type="body" idx="1"/>
          </p:nvPr>
        </p:nvSpPr>
        <p:spPr/>
        <p:txBody>
          <a:bodyPr/>
          <a:lstStyle/>
          <a:p>
            <a:pPr eaLnBrk="1" hangingPunct="1">
              <a:lnSpc>
                <a:spcPct val="90000"/>
              </a:lnSpc>
            </a:pPr>
            <a:r>
              <a:rPr lang="en-US" sz="2400" dirty="0" smtClean="0"/>
              <a:t>Buy a Domain Name</a:t>
            </a:r>
          </a:p>
          <a:p>
            <a:pPr eaLnBrk="1" hangingPunct="1">
              <a:lnSpc>
                <a:spcPct val="90000"/>
              </a:lnSpc>
            </a:pPr>
            <a:r>
              <a:rPr lang="en-US" sz="2400" dirty="0" smtClean="0"/>
              <a:t>An example of a company that sells domains is </a:t>
            </a:r>
            <a:r>
              <a:rPr lang="en-US" sz="2400" dirty="0" smtClean="0">
                <a:hlinkClick r:id="rId3"/>
              </a:rPr>
              <a:t>www.namesecure.com</a:t>
            </a:r>
            <a:endParaRPr lang="en-US" sz="2400" dirty="0" smtClean="0"/>
          </a:p>
          <a:p>
            <a:pPr eaLnBrk="1" hangingPunct="1">
              <a:lnSpc>
                <a:spcPct val="90000"/>
              </a:lnSpc>
            </a:pPr>
            <a:r>
              <a:rPr lang="en-US" sz="2400" dirty="0" smtClean="0"/>
              <a:t>Consider including a popular keyword or keywords in your domain name</a:t>
            </a:r>
          </a:p>
          <a:p>
            <a:pPr eaLnBrk="1" hangingPunct="1">
              <a:lnSpc>
                <a:spcPct val="90000"/>
              </a:lnSpc>
            </a:pPr>
            <a:r>
              <a:rPr lang="en-US" sz="2400" dirty="0" smtClean="0"/>
              <a:t>Consider making it private</a:t>
            </a:r>
          </a:p>
          <a:p>
            <a:pPr eaLnBrk="1" hangingPunct="1">
              <a:lnSpc>
                <a:spcPct val="90000"/>
              </a:lnSpc>
            </a:pPr>
            <a:r>
              <a:rPr lang="en-US" sz="2400" dirty="0" smtClean="0"/>
              <a:t>Consider buying a ten year agreement</a:t>
            </a:r>
          </a:p>
          <a:p>
            <a:pPr eaLnBrk="1" hangingPunct="1">
              <a:lnSpc>
                <a:spcPct val="90000"/>
              </a:lnSpc>
            </a:pPr>
            <a:r>
              <a:rPr lang="en-US" sz="2400" dirty="0" smtClean="0"/>
              <a:t>Consider buying the .com, .org, </a:t>
            </a:r>
            <a:r>
              <a:rPr lang="en-US" sz="2400" dirty="0" err="1" smtClean="0"/>
              <a:t>.net</a:t>
            </a:r>
            <a:r>
              <a:rPr lang="en-US" sz="2400" dirty="0" smtClean="0"/>
              <a:t>, .info and .biz for your domain</a:t>
            </a:r>
          </a:p>
          <a:p>
            <a:pPr eaLnBrk="1" hangingPunct="1">
              <a:lnSpc>
                <a:spcPct val="90000"/>
              </a:lnSpc>
            </a:pPr>
            <a:r>
              <a:rPr lang="en-US" sz="2400" dirty="0" smtClean="0"/>
              <a:t>Remember to RENEW your domain name!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3</a:t>
            </a:r>
          </a:p>
        </p:txBody>
      </p:sp>
      <p:sp>
        <p:nvSpPr>
          <p:cNvPr id="8195" name="Rectangle 3"/>
          <p:cNvSpPr>
            <a:spLocks noGrp="1" noChangeArrowheads="1"/>
          </p:cNvSpPr>
          <p:nvPr>
            <p:ph type="body" idx="1"/>
          </p:nvPr>
        </p:nvSpPr>
        <p:spPr/>
        <p:txBody>
          <a:bodyPr/>
          <a:lstStyle/>
          <a:p>
            <a:pPr eaLnBrk="1" hangingPunct="1"/>
            <a:r>
              <a:rPr lang="en-US" dirty="0" smtClean="0"/>
              <a:t>Get a Web Host (e.g., </a:t>
            </a:r>
            <a:r>
              <a:rPr lang="en-US" dirty="0" smtClean="0"/>
              <a:t>steadfast.net)</a:t>
            </a:r>
            <a:endParaRPr lang="en-US" dirty="0" smtClean="0"/>
          </a:p>
          <a:p>
            <a:pPr eaLnBrk="1" hangingPunct="1"/>
            <a:r>
              <a:rPr lang="en-US" dirty="0" smtClean="0"/>
              <a:t>Point Your Domain to Your Web Host</a:t>
            </a:r>
          </a:p>
          <a:p>
            <a:pPr eaLnBrk="1" hangingPunct="1"/>
            <a:r>
              <a:rPr lang="en-US" dirty="0" smtClean="0"/>
              <a:t>Create Your Website (Either Do Yourself or Hire a Web Designer)</a:t>
            </a:r>
          </a:p>
          <a:p>
            <a:pPr eaLnBrk="1" hangingPunct="1"/>
            <a:r>
              <a:rPr lang="en-US" dirty="0" smtClean="0"/>
              <a:t>Remember Your Website Needs to Provide Free Beneficial Information to Your Visitors on a Regular Basis</a:t>
            </a:r>
          </a:p>
          <a:p>
            <a:pPr eaLnBrk="1" hangingPunct="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4</a:t>
            </a:r>
          </a:p>
        </p:txBody>
      </p:sp>
      <p:sp>
        <p:nvSpPr>
          <p:cNvPr id="9219" name="Rectangle 3"/>
          <p:cNvSpPr>
            <a:spLocks noGrp="1" noChangeArrowheads="1"/>
          </p:cNvSpPr>
          <p:nvPr>
            <p:ph type="body" idx="1"/>
          </p:nvPr>
        </p:nvSpPr>
        <p:spPr/>
        <p:txBody>
          <a:bodyPr/>
          <a:lstStyle/>
          <a:p>
            <a:pPr eaLnBrk="1" hangingPunct="1"/>
            <a:r>
              <a:rPr lang="en-US" sz="3000" smtClean="0"/>
              <a:t>Optimize Your Website for the Search Engines.</a:t>
            </a:r>
          </a:p>
          <a:p>
            <a:pPr eaLnBrk="1" hangingPunct="1"/>
            <a:r>
              <a:rPr lang="en-US" sz="3000" smtClean="0"/>
              <a:t>Visit this link to download a great ebook on how to do this:</a:t>
            </a:r>
          </a:p>
          <a:p>
            <a:pPr eaLnBrk="1" hangingPunct="1"/>
            <a:r>
              <a:rPr lang="en-US" sz="3000" smtClean="0">
                <a:hlinkClick r:id="rId3"/>
              </a:rPr>
              <a:t>http://www.learnmagictricks.org/ebook3487/SEOElite_FoolProof_Guide-as.pdf</a:t>
            </a:r>
            <a:endParaRPr lang="en-US" sz="3000" smtClean="0"/>
          </a:p>
          <a:p>
            <a:pPr eaLnBrk="1" hangingPunct="1"/>
            <a:endParaRPr lang="en-US" sz="3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5</a:t>
            </a:r>
          </a:p>
        </p:txBody>
      </p:sp>
      <p:sp>
        <p:nvSpPr>
          <p:cNvPr id="10243" name="Rectangle 3"/>
          <p:cNvSpPr>
            <a:spLocks noGrp="1" noChangeArrowheads="1"/>
          </p:cNvSpPr>
          <p:nvPr>
            <p:ph type="body" idx="1"/>
          </p:nvPr>
        </p:nvSpPr>
        <p:spPr/>
        <p:txBody>
          <a:bodyPr/>
          <a:lstStyle/>
          <a:p>
            <a:pPr eaLnBrk="1" hangingPunct="1"/>
            <a:r>
              <a:rPr lang="en-US" smtClean="0"/>
              <a:t>Use Free video sharing services such as youtube.com, metacafe.com, etc. to promote your business</a:t>
            </a:r>
          </a:p>
          <a:p>
            <a:pPr eaLnBrk="1" hangingPunct="1"/>
            <a:r>
              <a:rPr lang="en-US" smtClean="0"/>
              <a:t>Have referral programs in place to get word of mouth going</a:t>
            </a:r>
          </a:p>
          <a:p>
            <a:pPr eaLnBrk="1" hangingPunct="1"/>
            <a:r>
              <a:rPr lang="en-US" smtClean="0"/>
              <a:t>Have contests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Earn 6 Figures Online</a:t>
            </a:r>
            <a:br>
              <a:rPr lang="en-US" smtClean="0"/>
            </a:br>
            <a:r>
              <a:rPr lang="en-US" smtClean="0"/>
              <a:t>Step 6</a:t>
            </a:r>
          </a:p>
        </p:txBody>
      </p:sp>
      <p:sp>
        <p:nvSpPr>
          <p:cNvPr id="11267" name="Rectangle 3"/>
          <p:cNvSpPr>
            <a:spLocks noGrp="1" noChangeArrowheads="1"/>
          </p:cNvSpPr>
          <p:nvPr>
            <p:ph type="body" idx="1"/>
          </p:nvPr>
        </p:nvSpPr>
        <p:spPr/>
        <p:txBody>
          <a:bodyPr/>
          <a:lstStyle/>
          <a:p>
            <a:pPr eaLnBrk="1" hangingPunct="1">
              <a:lnSpc>
                <a:spcPct val="90000"/>
              </a:lnSpc>
            </a:pPr>
            <a:r>
              <a:rPr lang="en-US" sz="2800" dirty="0" smtClean="0"/>
              <a:t>Make $$$ Through Advertising and Selling Products (Yours and Others).</a:t>
            </a:r>
          </a:p>
          <a:p>
            <a:pPr eaLnBrk="1" hangingPunct="1">
              <a:lnSpc>
                <a:spcPct val="90000"/>
              </a:lnSpc>
            </a:pPr>
            <a:r>
              <a:rPr lang="en-US" sz="2800" dirty="0" smtClean="0"/>
              <a:t>Consider using Google </a:t>
            </a:r>
            <a:r>
              <a:rPr lang="en-US" sz="2800" dirty="0" err="1" smtClean="0"/>
              <a:t>Adsense</a:t>
            </a:r>
            <a:endParaRPr lang="en-US" sz="2800" dirty="0" smtClean="0"/>
          </a:p>
          <a:p>
            <a:pPr eaLnBrk="1" hangingPunct="1">
              <a:lnSpc>
                <a:spcPct val="90000"/>
              </a:lnSpc>
            </a:pPr>
            <a:r>
              <a:rPr lang="en-US" sz="2800" dirty="0" smtClean="0"/>
              <a:t>You could also sell ad space</a:t>
            </a:r>
          </a:p>
          <a:p>
            <a:pPr eaLnBrk="1" hangingPunct="1">
              <a:lnSpc>
                <a:spcPct val="90000"/>
              </a:lnSpc>
            </a:pPr>
            <a:r>
              <a:rPr lang="en-US" sz="2800" dirty="0" smtClean="0"/>
              <a:t>Build an e-mail list </a:t>
            </a:r>
            <a:r>
              <a:rPr lang="en-US" sz="2800" dirty="0" smtClean="0"/>
              <a:t>(1shoppingcart.com can help you with this)</a:t>
            </a:r>
            <a:endParaRPr lang="en-US" sz="2800" dirty="0" smtClean="0"/>
          </a:p>
          <a:p>
            <a:pPr eaLnBrk="1" hangingPunct="1">
              <a:lnSpc>
                <a:spcPct val="90000"/>
              </a:lnSpc>
            </a:pPr>
            <a:r>
              <a:rPr lang="en-US" sz="2800" dirty="0" smtClean="0"/>
              <a:t>Send e-mail offers to your list promoting both your products/services and other people’s items as an affiliate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286</TotalTime>
  <Words>720</Words>
  <Application>Microsoft Office PowerPoint</Application>
  <PresentationFormat>On-screen Show (4:3)</PresentationFormat>
  <Paragraphs>97</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Wingdings</vt:lpstr>
      <vt:lpstr>Times New Roman</vt:lpstr>
      <vt:lpstr>Axis</vt:lpstr>
      <vt:lpstr>Earn Six Figures Online</vt:lpstr>
      <vt:lpstr>Who is Dr. David J. Castle?</vt:lpstr>
      <vt:lpstr>LearnMagicTricks.org Success Story</vt:lpstr>
      <vt:lpstr>Earn 6 Figures Online Step 1</vt:lpstr>
      <vt:lpstr>Earn 6 Figures Online Step 2</vt:lpstr>
      <vt:lpstr>Earn 6 Figures Online Step 3</vt:lpstr>
      <vt:lpstr>Earn 6 Figures Online Step 4</vt:lpstr>
      <vt:lpstr>Earn 6 Figures Online Step 5</vt:lpstr>
      <vt:lpstr>Earn 6 Figures Online Step 6</vt:lpstr>
      <vt:lpstr>Earn 6 Figures Online Step 7</vt:lpstr>
      <vt:lpstr>Earn 6 Figures Online Step 8</vt:lpstr>
      <vt:lpstr>Earn 6 Figures Online Step 9</vt:lpstr>
      <vt:lpstr>Earn 6 Figures Online Step 10</vt:lpstr>
      <vt:lpstr>Questions &amp; Answers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Earn Six Figures Online</dc:title>
  <dc:creator>DrDavidJCastle</dc:creator>
  <cp:lastModifiedBy>DrDavidJCastle</cp:lastModifiedBy>
  <cp:revision>77</cp:revision>
  <dcterms:created xsi:type="dcterms:W3CDTF">2007-06-16T00:28:12Z</dcterms:created>
  <dcterms:modified xsi:type="dcterms:W3CDTF">2010-07-14T20:56:53Z</dcterms:modified>
</cp:coreProperties>
</file>